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4C2FFC3-F98D-41B1-A403-88D57A52DF73}">
  <a:tblStyle styleId="{94C2FFC3-F98D-41B1-A403-88D57A52DF7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003939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003939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9003939b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9003939b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9003939b1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9003939b1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56" name="Google Shape;56;p1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t>
            </a:r>
            <a:r>
              <a:rPr lang="en" sz="1200">
                <a:solidFill>
                  <a:schemeClr val="dk1"/>
                </a:solidFill>
                <a:latin typeface="Halant"/>
                <a:ea typeface="Halant"/>
                <a:cs typeface="Halant"/>
                <a:sym typeface="Halant"/>
              </a:rPr>
              <a:t>accompanying questions and share your information with a partner to compare.</a:t>
            </a:r>
            <a:r>
              <a:rPr lang="en" sz="1200">
                <a:solidFill>
                  <a:schemeClr val="dk1"/>
                </a:solidFill>
                <a:latin typeface="Halant"/>
                <a:ea typeface="Halant"/>
                <a:cs typeface="Halant"/>
                <a:sym typeface="Halant"/>
              </a:rPr>
              <a:t> </a:t>
            </a:r>
            <a:endParaRPr/>
          </a:p>
        </p:txBody>
      </p:sp>
      <p:sp>
        <p:nvSpPr>
          <p:cNvPr id="57" name="Google Shape;57;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58" name="Google Shape;58;p13"/>
          <p:cNvGraphicFramePr/>
          <p:nvPr/>
        </p:nvGraphicFramePr>
        <p:xfrm>
          <a:off x="469041" y="2009635"/>
          <a:ext cx="3000000" cy="3000000"/>
        </p:xfrm>
        <a:graphic>
          <a:graphicData uri="http://schemas.openxmlformats.org/drawingml/2006/table">
            <a:tbl>
              <a:tblPr>
                <a:noFill/>
                <a:tableStyleId>{94C2FFC3-F98D-41B1-A403-88D57A52DF73}</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 The French colonization of Algeria began in 1830 with the invasion of Algiers and lasted until Algeria won its independence in 1962. The conquest of Algeria was brutal and involved significant military force. It was not until the 1880s that Algeria transitioned itself into a settler colony of France. Significant numbers of Europeans migrated to Algeria, and not all of them were French; however, even non-French Europeans who resided in Algeria could become French citizens. Indigenous peoples were not as lucky, and were consistently treated as second-class colonial subjects. Algeria was distinct from other French colonies; instead of being considered a colony, it was thought to be an extension of France itself. Algeria was coveted by the French for its geographic location as well as the access it provided to agricultural resources.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time went on, more French and other Europeans migrated to Algeria. (By the time the war for independence began in 1954, approximately 1 million Europeans and approximately 9 million Algerians lived in Algeria.) The French were known as the colons, or the pieds-noirs (French born in Algeria) and took increasingly more land from the indigenous Algerian Muslim population, who were forcibly displaced. The indigenous populations were often mistreated; not only did they have to pay higher taxes and were subject to laws that the French themselves were not, but they also were subject to violence and aggression from the colonizers.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9" name="Google Shape;59;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1" name="Google Shape;61;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2" name="Google Shape;62;p13"/>
          <p:cNvGraphicFramePr/>
          <p:nvPr/>
        </p:nvGraphicFramePr>
        <p:xfrm>
          <a:off x="469041" y="5514835"/>
          <a:ext cx="3000000" cy="3000000"/>
        </p:xfrm>
        <a:graphic>
          <a:graphicData uri="http://schemas.openxmlformats.org/drawingml/2006/table">
            <a:tbl>
              <a:tblPr>
                <a:noFill/>
                <a:tableStyleId>{94C2FFC3-F98D-41B1-A403-88D57A52DF73}</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Slimane Azem, </a:t>
                      </a:r>
                      <a:r>
                        <a:rPr i="1" lang="en" sz="1200">
                          <a:solidFill>
                            <a:schemeClr val="dk1"/>
                          </a:solidFill>
                          <a:latin typeface="Halant"/>
                          <a:ea typeface="Halant"/>
                          <a:cs typeface="Halant"/>
                          <a:sym typeface="Halant"/>
                        </a:rPr>
                        <a:t>Locust, Leave My Country</a:t>
                      </a:r>
                      <a:r>
                        <a:rPr lang="en" sz="1200">
                          <a:solidFill>
                            <a:schemeClr val="dk1"/>
                          </a:solidFill>
                          <a:latin typeface="Halant"/>
                          <a:ea typeface="Halant"/>
                          <a:cs typeface="Halant"/>
                          <a:sym typeface="Halant"/>
                        </a:rPr>
                        <a:t> (Berber Song), 1955, in </a:t>
                      </a:r>
                      <a:r>
                        <a:rPr i="1" lang="en" sz="1200">
                          <a:solidFill>
                            <a:schemeClr val="dk1"/>
                          </a:solidFill>
                          <a:latin typeface="Halant"/>
                          <a:ea typeface="Halant"/>
                          <a:cs typeface="Halant"/>
                          <a:sym typeface="Halant"/>
                        </a:rPr>
                        <a:t>Voices of Decolonization: A Brief History with Documents</a:t>
                      </a:r>
                      <a:r>
                        <a:rPr lang="en" sz="1200">
                          <a:solidFill>
                            <a:schemeClr val="dk1"/>
                          </a:solidFill>
                          <a:latin typeface="Halant"/>
                          <a:ea typeface="Halant"/>
                          <a:cs typeface="Halant"/>
                          <a:sym typeface="Halant"/>
                        </a:rPr>
                        <a:t> by Todd Shepard, Johns Hopkins University, 2015</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Azem was an Algerian who lived in </a:t>
                      </a:r>
                      <a:r>
                        <a:rPr lang="en" sz="1200">
                          <a:solidFill>
                            <a:schemeClr val="dk1"/>
                          </a:solidFill>
                          <a:latin typeface="Halant"/>
                          <a:ea typeface="Halant"/>
                          <a:cs typeface="Halant"/>
                          <a:sym typeface="Halant"/>
                        </a:rPr>
                        <a:t>Paris</a:t>
                      </a:r>
                      <a:r>
                        <a:rPr lang="en" sz="1200">
                          <a:solidFill>
                            <a:schemeClr val="dk1"/>
                          </a:solidFill>
                          <a:latin typeface="Halant"/>
                          <a:ea typeface="Halant"/>
                          <a:cs typeface="Halant"/>
                          <a:sym typeface="Halant"/>
                        </a:rPr>
                        <a:t> in the mid twentieth century. This song, which was originally </a:t>
                      </a:r>
                      <a:r>
                        <a:rPr lang="en" sz="1200">
                          <a:solidFill>
                            <a:schemeClr val="dk1"/>
                          </a:solidFill>
                          <a:latin typeface="Halant"/>
                          <a:ea typeface="Halant"/>
                          <a:cs typeface="Halant"/>
                          <a:sym typeface="Halant"/>
                        </a:rPr>
                        <a:t>performed</a:t>
                      </a:r>
                      <a:r>
                        <a:rPr lang="en" sz="1200">
                          <a:solidFill>
                            <a:schemeClr val="dk1"/>
                          </a:solidFill>
                          <a:latin typeface="Halant"/>
                          <a:ea typeface="Halant"/>
                          <a:cs typeface="Halant"/>
                          <a:sym typeface="Halant"/>
                        </a:rPr>
                        <a:t> in his native Taqbaylit language, aired in French on Radio France in 1956. It became part of the independence movement of Algeria, and provides an Algerian insight into French colonization.</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had a walled garden, where everything grew marvelously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were peaches, there were pomegranates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worked there when the sun beat down, even basil did I grow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so flourished that you could see it far away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crickets they rushed in, to devour everything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Eating right down to the roots.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leave my country, its former wealth is now all gone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the courts sold it to you really, then produce an authentic bill of sale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Locust, you have drained my country, and I ask myself how come?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You have ripped out the heart and wasted the hard work of our fathers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if you turned into a dove, peace between us would not come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69" name="Google Shape;69;p14"/>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sp>
        <p:nvSpPr>
          <p:cNvPr id="70" name="Google Shape;70;p14"/>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71" name="Google Shape;71;p14"/>
          <p:cNvGraphicFramePr/>
          <p:nvPr/>
        </p:nvGraphicFramePr>
        <p:xfrm>
          <a:off x="469041" y="2009635"/>
          <a:ext cx="3000000" cy="3000000"/>
        </p:xfrm>
        <a:graphic>
          <a:graphicData uri="http://schemas.openxmlformats.org/drawingml/2006/table">
            <a:tbl>
              <a:tblPr>
                <a:noFill/>
                <a:tableStyleId>{94C2FFC3-F98D-41B1-A403-88D57A52DF73}</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“Colonization in Algeria,” Science, Vol. 6, No. 140 (Oct. 9, 1885),</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Besides these military attempts, some civilian settlements were founded, which promised better results. The same method had been adopted which is followed at present, and which, under the conditions which exist in Algeria, seems to be about the only </a:t>
                      </a:r>
                      <a:r>
                        <a:rPr lang="en" sz="1200">
                          <a:solidFill>
                            <a:schemeClr val="dk1"/>
                          </a:solidFill>
                          <a:latin typeface="Inter"/>
                          <a:ea typeface="Inter"/>
                          <a:cs typeface="Inter"/>
                          <a:sym typeface="Inter"/>
                        </a:rPr>
                        <a:t>one possible</a:t>
                      </a:r>
                      <a:r>
                        <a:rPr lang="en" sz="1200">
                          <a:solidFill>
                            <a:schemeClr val="dk1"/>
                          </a:solidFill>
                          <a:latin typeface="Inter"/>
                          <a:ea typeface="Inter"/>
                          <a:cs typeface="Inter"/>
                          <a:sym typeface="Inter"/>
                        </a:rPr>
                        <a:t>. The government provides a place for a village of 50-100 houses; it gives each house a certain acreage of land, puts up the public buildings, provides for the water supply and connects the village by a paved street with the main road; after this is completed, the land is parcelled out to individual colonists….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i="1" lang="en" sz="1200">
                          <a:solidFill>
                            <a:schemeClr val="dk1"/>
                          </a:solidFill>
                          <a:latin typeface="Inter"/>
                          <a:ea typeface="Inter"/>
                          <a:cs typeface="Inter"/>
                          <a:sym typeface="Inter"/>
                        </a:rPr>
                        <a:t>Mekh</a:t>
                      </a:r>
                      <a:r>
                        <a:rPr lang="en"/>
                        <a:t> [type of land] belongs to the various Arab tribes, and usually comes into the hands of the French government by confiscation, which the tribe suffers as the penalty of a revolt. This is practically the only land available for colonization, and it is easy enough to see that, in the presence of </a:t>
                      </a:r>
                      <a:r>
                        <a:rPr lang="en"/>
                        <a:t>revengeful</a:t>
                      </a:r>
                      <a:r>
                        <a:rPr lang="en"/>
                        <a:t> Arabs, the colonists must be strong enough from the outset to protect themselves….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government has </a:t>
                      </a:r>
                      <a:r>
                        <a:rPr lang="en"/>
                        <a:t>spent</a:t>
                      </a:r>
                      <a:r>
                        <a:rPr lang="en"/>
                        <a:t>, from first to last, an </a:t>
                      </a:r>
                      <a:r>
                        <a:rPr lang="en"/>
                        <a:t>enormous</a:t>
                      </a:r>
                      <a:r>
                        <a:rPr lang="en"/>
                        <a:t> sum of money upon Algeria; the railways, roads, and other conveniences for travelling are in better </a:t>
                      </a:r>
                      <a:r>
                        <a:rPr lang="en"/>
                        <a:t>condition</a:t>
                      </a:r>
                      <a:r>
                        <a:rPr lang="en"/>
                        <a:t> than in Italy….</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72" name="Google Shape;7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5" name="Google Shape;75;p14"/>
          <p:cNvGraphicFramePr/>
          <p:nvPr/>
        </p:nvGraphicFramePr>
        <p:xfrm>
          <a:off x="469041" y="6048235"/>
          <a:ext cx="3000000" cy="3000000"/>
        </p:xfrm>
        <a:graphic>
          <a:graphicData uri="http://schemas.openxmlformats.org/drawingml/2006/table">
            <a:tbl>
              <a:tblPr>
                <a:noFill/>
                <a:tableStyleId>{94C2FFC3-F98D-41B1-A403-88D57A52DF73}</a:tableStyleId>
              </a:tblPr>
              <a:tblGrid>
                <a:gridCol w="2266425"/>
                <a:gridCol w="1662050"/>
                <a:gridCol w="2905850"/>
              </a:tblGrid>
              <a:tr h="68337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3: Welch, Cheryl, “Colonial Violence and the Rhetoric of Evasion: Tocqueville on Algeria,” </a:t>
                      </a:r>
                      <a:r>
                        <a:rPr i="1" lang="en" sz="1200">
                          <a:solidFill>
                            <a:schemeClr val="dk1"/>
                          </a:solidFill>
                          <a:latin typeface="Halant"/>
                          <a:ea typeface="Halant"/>
                          <a:cs typeface="Halant"/>
                          <a:sym typeface="Halant"/>
                        </a:rPr>
                        <a:t>Political Theory,</a:t>
                      </a:r>
                      <a:r>
                        <a:rPr lang="en" sz="1200">
                          <a:solidFill>
                            <a:schemeClr val="dk1"/>
                          </a:solidFill>
                          <a:latin typeface="Halant"/>
                          <a:ea typeface="Halant"/>
                          <a:cs typeface="Halant"/>
                          <a:sym typeface="Halant"/>
                        </a:rPr>
                        <a:t> ,Vol. 31, No. 2 (April, 2003)</a:t>
                      </a: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During the violent conquest of Algeria the French army departed from the norms of international law recognized (though of course often breached) in Europe. French troops systematically ravaged all territory not under French control in order to prevent Arabs from sowing, harvesting, and grazing. The aim of these pitiless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(also known as “seas of fire”) was to instill terror and destroy tribal cohesion by taking war to the civilian population…. A French captain wrote in letters home: “Grass no longer grows where the French army has set foot;…. We scour the country, we kill, we burn, we carve up, we chop down, all for the best in this best of all worlds.” Beyond the use of </a:t>
                      </a:r>
                      <a:r>
                        <a:rPr i="1" lang="en" sz="1200">
                          <a:solidFill>
                            <a:schemeClr val="dk1"/>
                          </a:solidFill>
                          <a:latin typeface="Inter"/>
                          <a:ea typeface="Inter"/>
                          <a:cs typeface="Inter"/>
                          <a:sym typeface="Inter"/>
                        </a:rPr>
                        <a:t>razzia</a:t>
                      </a:r>
                      <a:r>
                        <a:rPr lang="en" sz="1200">
                          <a:solidFill>
                            <a:schemeClr val="dk1"/>
                          </a:solidFill>
                          <a:latin typeface="Inter"/>
                          <a:ea typeface="Inter"/>
                          <a:cs typeface="Inter"/>
                          <a:sym typeface="Inter"/>
                        </a:rPr>
                        <a:t>, the army seized property, dispensed with conventional justice, and eventually resorted to mass killings of civilians. In June 1845 General Pelissier trapped hundreds of people of the tribe of the Ouled Riah in caves, traditionally places of refuge. Refusing their terms of surrender, Pelissier ignited a fire at the cave’s mouth and asphyxiated everyone within….</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Settler Colonialism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French Algeria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2" name="Google Shape;82;p15"/>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Read the following primary and secondary sources. Then, answer the accompanying questions and share your information with a partner to compare. </a:t>
            </a:r>
            <a:endParaRPr/>
          </a:p>
        </p:txBody>
      </p:sp>
      <p:sp>
        <p:nvSpPr>
          <p:cNvPr id="83" name="Google Shape;83;p1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5"/>
          <p:cNvGraphicFramePr/>
          <p:nvPr/>
        </p:nvGraphicFramePr>
        <p:xfrm>
          <a:off x="469041" y="2162035"/>
          <a:ext cx="3000000" cy="3000000"/>
        </p:xfrm>
        <a:graphic>
          <a:graphicData uri="http://schemas.openxmlformats.org/drawingml/2006/table">
            <a:tbl>
              <a:tblPr>
                <a:noFill/>
                <a:tableStyleId>{94C2FFC3-F98D-41B1-A403-88D57A52DF73}</a:tableStyleId>
              </a:tblPr>
              <a:tblGrid>
                <a:gridCol w="2266425"/>
                <a:gridCol w="1662050"/>
                <a:gridCol w="2905850"/>
              </a:tblGrid>
              <a:tr h="68337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a:t>
                      </a:r>
                      <a:r>
                        <a:rPr lang="en" sz="1200">
                          <a:solidFill>
                            <a:schemeClr val="dk1"/>
                          </a:solidFill>
                          <a:latin typeface="Halant"/>
                          <a:ea typeface="Halant"/>
                          <a:cs typeface="Halant"/>
                          <a:sym typeface="Halant"/>
                        </a:rPr>
                        <a:t>Nunez, Rachel, “Rethinking Universalism: Olympe Audouard, Hubertine Auclert, and the Gender Politics of the Civilizing Mission,” in French Politics, Culture &amp; Society, Vol. 30, No. 1 (Spring 2012).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Arriving in Algeria in 1888 with her husband, who had received a judicial post there, Auclert was shocked to find a “race tortured by hunger.” Rather than bringing the benefits of civilization to the Arabs, the</a:t>
                      </a:r>
                      <a:r>
                        <a:rPr i="1" lang="en" sz="1200">
                          <a:solidFill>
                            <a:schemeClr val="dk1"/>
                          </a:solidFill>
                          <a:latin typeface="Inter"/>
                          <a:ea typeface="Inter"/>
                          <a:cs typeface="Inter"/>
                          <a:sym typeface="Inter"/>
                        </a:rPr>
                        <a:t> colons,</a:t>
                      </a:r>
                      <a:r>
                        <a:rPr lang="en" sz="1200">
                          <a:solidFill>
                            <a:schemeClr val="dk1"/>
                          </a:solidFill>
                          <a:latin typeface="Inter"/>
                          <a:ea typeface="Inter"/>
                          <a:cs typeface="Inter"/>
                          <a:sym typeface="Inter"/>
                        </a:rPr>
                        <a:t> supported by French colonial administrators, swindled the Arabs out of their lands, subjected them to the draconian </a:t>
                      </a:r>
                      <a:r>
                        <a:rPr i="1" lang="en" sz="1200">
                          <a:solidFill>
                            <a:schemeClr val="dk1"/>
                          </a:solidFill>
                          <a:latin typeface="Inter"/>
                          <a:ea typeface="Inter"/>
                          <a:cs typeface="Inter"/>
                          <a:sym typeface="Inter"/>
                        </a:rPr>
                        <a:t>code de l’indigenat</a:t>
                      </a:r>
                      <a:r>
                        <a:rPr lang="en" sz="1200">
                          <a:solidFill>
                            <a:schemeClr val="dk1"/>
                          </a:solidFill>
                          <a:latin typeface="Inter"/>
                          <a:ea typeface="Inter"/>
                          <a:cs typeface="Inter"/>
                          <a:sym typeface="Inter"/>
                        </a:rPr>
                        <a:t>, and deprived them of any meaningful </a:t>
                      </a:r>
                      <a:r>
                        <a:rPr lang="en" sz="1200">
                          <a:solidFill>
                            <a:schemeClr val="dk1"/>
                          </a:solidFill>
                          <a:latin typeface="Inter"/>
                          <a:ea typeface="Inter"/>
                          <a:cs typeface="Inter"/>
                          <a:sym typeface="Inter"/>
                        </a:rPr>
                        <a:t>representation</a:t>
                      </a:r>
                      <a:r>
                        <a:rPr lang="en" sz="1200">
                          <a:solidFill>
                            <a:schemeClr val="dk1"/>
                          </a:solidFill>
                          <a:latin typeface="Inter"/>
                          <a:ea typeface="Inter"/>
                          <a:cs typeface="Inter"/>
                          <a:sym typeface="Inter"/>
                        </a:rPr>
                        <a:t> in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in seeing racial prejudice dominate </a:t>
                      </a:r>
                      <a:r>
                        <a:rPr lang="en" sz="1200">
                          <a:solidFill>
                            <a:schemeClr val="dk1"/>
                          </a:solidFill>
                          <a:latin typeface="Inter"/>
                          <a:ea typeface="Inter"/>
                          <a:cs typeface="Inter"/>
                          <a:sym typeface="Inter"/>
                        </a:rPr>
                        <a:t>everything</a:t>
                      </a:r>
                      <a:r>
                        <a:rPr lang="en" sz="1200">
                          <a:solidFill>
                            <a:schemeClr val="dk1"/>
                          </a:solidFill>
                          <a:latin typeface="Inter"/>
                          <a:ea typeface="Inter"/>
                          <a:cs typeface="Inter"/>
                          <a:sym typeface="Inter"/>
                        </a:rPr>
                        <a:t> in Algeria,” she argued, “that one better understands the absurdity of sexual prejudice.” As was the case for French women, being deprived of political rights prevented Arabs from defending their interests. Thus she proposed the same solution for the problem of inequality in Algeria as she had for the problem of sexual inequality in France: “In order to be able to exist individually and collectively, in order to be in a position to defend their person and their goods, it is </a:t>
                      </a:r>
                      <a:r>
                        <a:rPr lang="en" sz="1200">
                          <a:solidFill>
                            <a:schemeClr val="dk1"/>
                          </a:solidFill>
                          <a:latin typeface="Inter"/>
                          <a:ea typeface="Inter"/>
                          <a:cs typeface="Inter"/>
                          <a:sym typeface="Inter"/>
                        </a:rPr>
                        <a:t>indispensable</a:t>
                      </a:r>
                      <a:r>
                        <a:rPr lang="en" sz="1200">
                          <a:solidFill>
                            <a:schemeClr val="dk1"/>
                          </a:solidFill>
                          <a:latin typeface="Inter"/>
                          <a:ea typeface="Inter"/>
                          <a:cs typeface="Inter"/>
                          <a:sym typeface="Inter"/>
                        </a:rPr>
                        <a:t> that the natives of Algeria be armed with the ballot.” Appointing herself as the spokesperson for Arab interests, she declared that “once [French women] have their part of power, they will oblige Arabs to go learn our language in school, will impose our laws on them, and in thus helping France to assimilate the inhabitants of our African colony, they will really conquer Algeria….”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 only did Auclert present other racial groups as opponents of feminist claims, but she also tended to see the emancipation of women and of other races as an either/or proposition. The fact that black men in parts of France’s overseas empire possessed political rights while white women in the metropole did not infuriated her. “Certainly we applaud the assimilation of blacks to whites,” she noted in an 1899 article. But was it logical to give the vote to “savage blacks,” “who are not interested in our ideas or affairs,” while denying it to “cultured white women of the metropole?”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